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4" r:id="rId2"/>
    <p:sldId id="295" r:id="rId3"/>
    <p:sldId id="296" r:id="rId4"/>
    <p:sldId id="258" r:id="rId5"/>
    <p:sldId id="273" r:id="rId6"/>
    <p:sldId id="311" r:id="rId7"/>
    <p:sldId id="310" r:id="rId8"/>
    <p:sldId id="309" r:id="rId9"/>
    <p:sldId id="313" r:id="rId10"/>
    <p:sldId id="314" r:id="rId11"/>
    <p:sldId id="315" r:id="rId12"/>
    <p:sldId id="316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97" d="100"/>
          <a:sy n="97" d="100"/>
        </p:scale>
        <p:origin x="-10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8125A-21B2-48DF-B5CF-14AD71AF58AC}" type="datetimeFigureOut">
              <a:rPr lang="en-US" smtClean="0"/>
              <a:pPr/>
              <a:t>4/9/20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EB313-E08D-4D28-8F7D-F7ABF6444C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17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37E512-8799-49A7-93CF-045A9A57848E}" type="slidenum">
              <a:rPr lang="he-IL"/>
              <a:pPr/>
              <a:t>4</a:t>
            </a:fld>
            <a:endParaRPr lang="en-US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spcBef>
                <a:spcPct val="50000"/>
              </a:spcBef>
            </a:pPr>
            <a:r>
              <a:rPr lang="en-US"/>
              <a:t>Source: HubbleSite (http://hubblesite.org/reference_desk/facts_.and._figures/quick_facts/quick_facts_2.shtml#data_stats) 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DF86D7-E837-48AD-9789-68073FF7D626}" type="slidenum">
              <a:rPr lang="he-IL"/>
              <a:pPr/>
              <a:t>7</a:t>
            </a:fld>
            <a:endParaRPr lang="en-US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Source: http://www.sims.berkeley.edu/research/projects/how-much-info/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29057" indent="-280406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5F1CFFF-988A-4143-B27C-3A7DB9A4344C}" type="slidenum">
              <a:rPr lang="en-US"/>
              <a:pPr eaLnBrk="1" hangingPunct="1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Kilobyte" TargetMode="External"/><Relationship Id="rId4" Type="http://schemas.openxmlformats.org/officeDocument/2006/relationships/hyperlink" Target="http://en.wikipedia.org/wiki/Megabyte" TargetMode="External"/><Relationship Id="rId5" Type="http://schemas.openxmlformats.org/officeDocument/2006/relationships/hyperlink" Target="http://en.wikipedia.org/wiki/Gigabyte" TargetMode="External"/><Relationship Id="rId6" Type="http://schemas.openxmlformats.org/officeDocument/2006/relationships/hyperlink" Target="http://en.wikipedia.org/wiki/Terabyte" TargetMode="External"/><Relationship Id="rId7" Type="http://schemas.openxmlformats.org/officeDocument/2006/relationships/hyperlink" Target="http://en.wikipedia.org/wiki/Petabyte" TargetMode="External"/><Relationship Id="rId8" Type="http://schemas.openxmlformats.org/officeDocument/2006/relationships/hyperlink" Target="http://en.wikipedia.org/wiki/Zettabyte" TargetMode="External"/><Relationship Id="rId9" Type="http://schemas.openxmlformats.org/officeDocument/2006/relationships/hyperlink" Target="http://en.wikipedia.org/wiki/Yottabyte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jpe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71600"/>
            <a:ext cx="2176054" cy="281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2514600"/>
            <a:ext cx="1978230" cy="2492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3352800"/>
            <a:ext cx="2110112" cy="2817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7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" y="4038600"/>
            <a:ext cx="1828800" cy="2761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7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95800" y="1447800"/>
            <a:ext cx="2077142" cy="1377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7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81800" y="1447800"/>
            <a:ext cx="2212881" cy="245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092718"/>
            <a:ext cx="2190954" cy="2765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04800" y="152400"/>
            <a:ext cx="8686800" cy="6096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b="1" dirty="0" smtClean="0"/>
              <a:t>CS is </a:t>
            </a:r>
            <a:r>
              <a:rPr lang="en-US" sz="3600" b="1" dirty="0" smtClean="0"/>
              <a:t>a growing field entering its golden age:</a:t>
            </a:r>
          </a:p>
          <a:p>
            <a:pPr algn="ctr"/>
            <a:r>
              <a:rPr lang="en-US" sz="3600" b="1" dirty="0" smtClean="0"/>
              <a:t> </a:t>
            </a:r>
            <a:r>
              <a:rPr lang="en-US" sz="3600" b="1" dirty="0" smtClean="0">
                <a:solidFill>
                  <a:srgbClr val="FF0000"/>
                </a:solidFill>
              </a:rPr>
              <a:t>BIG DATA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Big Data – Problem Partitioning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Given k=1,000 computers, each with 64GB memory and 1TB hard disk</a:t>
            </a:r>
          </a:p>
          <a:p>
            <a:r>
              <a:rPr lang="en-US" sz="2400" dirty="0" smtClean="0"/>
              <a:t>How to minimize the execution time of a data science task on data set 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 = {(</a:t>
            </a:r>
            <a:r>
              <a:rPr lang="en-US" sz="2400" i="1" dirty="0" err="1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err="1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,</a:t>
            </a:r>
            <a:r>
              <a:rPr lang="en-US" sz="2400" i="1" dirty="0" err="1" smtClean="0">
                <a:latin typeface="Times New Roman"/>
                <a:cs typeface="Times New Roman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), </a:t>
            </a:r>
            <a:r>
              <a:rPr lang="en-US" sz="2400" i="1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= 1…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400" dirty="0" smtClean="0"/>
              <a:t>Scenario 1: D is less than 1TB, find the maximum element of D</a:t>
            </a:r>
          </a:p>
          <a:p>
            <a:pPr lvl="1"/>
            <a:r>
              <a:rPr lang="en-US" sz="2000" dirty="0" smtClean="0"/>
              <a:t>Solution 1: do everything on a single computer</a:t>
            </a:r>
          </a:p>
          <a:p>
            <a:pPr lvl="1"/>
            <a:r>
              <a:rPr lang="en-US" sz="2000" dirty="0" smtClean="0"/>
              <a:t>Cost 1: time to read 1TB to memory and memorize the maximum element so far = 18 hours</a:t>
            </a:r>
          </a:p>
          <a:p>
            <a:pPr lvl="1"/>
            <a:r>
              <a:rPr lang="en-US" sz="2000" dirty="0" smtClean="0"/>
              <a:t>Solution 2: Partition D into 1,000 computers, find maximum at each computer, send the 1,000 maximums to one of the computers (master computer) and find their maximum</a:t>
            </a:r>
          </a:p>
          <a:p>
            <a:pPr lvl="1"/>
            <a:r>
              <a:rPr lang="en-US" sz="2000" dirty="0" smtClean="0"/>
              <a:t>Cost 2: time to read </a:t>
            </a:r>
            <a:r>
              <a:rPr lang="en-US" sz="2000" dirty="0"/>
              <a:t>read 1TB/1,000 = 1GB </a:t>
            </a:r>
            <a:r>
              <a:rPr lang="en-US" sz="2000" dirty="0" smtClean="0"/>
              <a:t>to memory = 1 minute, plus small cost of merging the 1,000 maximums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5842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Big Data – Problem Partitioning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534400" cy="5410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Given k=1,000 computers, each with 64GB memory and 1TB hard disk</a:t>
            </a:r>
          </a:p>
          <a:p>
            <a:r>
              <a:rPr lang="en-US" sz="2400" dirty="0" smtClean="0"/>
              <a:t>Scenario 1: D is less than 1TB, find the maximum element of D</a:t>
            </a:r>
          </a:p>
          <a:p>
            <a:pPr lvl="1"/>
            <a:r>
              <a:rPr lang="en-US" sz="2000" dirty="0" smtClean="0"/>
              <a:t>Solution 3: </a:t>
            </a:r>
            <a:r>
              <a:rPr lang="en-US" sz="2000" dirty="0"/>
              <a:t>Partition D into 1,000 </a:t>
            </a:r>
            <a:r>
              <a:rPr lang="en-US" sz="2000" dirty="0" smtClean="0"/>
              <a:t>computers and keep each 1GB chunk in memory</a:t>
            </a:r>
          </a:p>
          <a:p>
            <a:pPr lvl="1"/>
            <a:r>
              <a:rPr lang="en-US" sz="2000" dirty="0" smtClean="0"/>
              <a:t>Cost 3: time to read 1TB/1,000 = 1GB from memory = 1 second, plus small cost of merging at the master computer</a:t>
            </a:r>
          </a:p>
          <a:p>
            <a:r>
              <a:rPr lang="en-US" sz="2400" dirty="0"/>
              <a:t>Scenario </a:t>
            </a:r>
            <a:r>
              <a:rPr lang="en-US" sz="2400" dirty="0" smtClean="0"/>
              <a:t>2: </a:t>
            </a:r>
            <a:r>
              <a:rPr lang="en-US" sz="2400" dirty="0"/>
              <a:t>D is </a:t>
            </a:r>
            <a:r>
              <a:rPr lang="en-US" sz="2400" dirty="0" smtClean="0"/>
              <a:t>larger than </a:t>
            </a:r>
            <a:r>
              <a:rPr lang="en-US" sz="2400" dirty="0"/>
              <a:t>1TB, find the maximum element of D</a:t>
            </a:r>
          </a:p>
          <a:p>
            <a:pPr lvl="1"/>
            <a:r>
              <a:rPr lang="en-US" sz="2000" dirty="0" smtClean="0"/>
              <a:t>Solution 2 from Scenario 1 is the only viable one</a:t>
            </a:r>
          </a:p>
          <a:p>
            <a:pPr lvl="1"/>
            <a:r>
              <a:rPr lang="en-US" sz="2000" dirty="0" smtClean="0"/>
              <a:t>Question: How to partition?</a:t>
            </a:r>
          </a:p>
          <a:p>
            <a:pPr lvl="2"/>
            <a:r>
              <a:rPr lang="en-US" sz="2000" dirty="0" smtClean="0"/>
              <a:t>Sort the rows and columns first, based on some criterion</a:t>
            </a:r>
          </a:p>
          <a:p>
            <a:pPr lvl="2"/>
            <a:r>
              <a:rPr lang="en-US" sz="2000" dirty="0" smtClean="0"/>
              <a:t>Shuffle the data first</a:t>
            </a:r>
          </a:p>
          <a:p>
            <a:pPr lvl="2"/>
            <a:r>
              <a:rPr lang="en-US" sz="2000" dirty="0" smtClean="0"/>
              <a:t>Split by rows, columns, or blocks</a:t>
            </a:r>
          </a:p>
        </p:txBody>
      </p:sp>
    </p:spTree>
    <p:extLst>
      <p:ext uri="{BB962C8B-B14F-4D97-AF65-F5344CB8AC3E}">
        <p14:creationId xmlns:p14="http://schemas.microsoft.com/office/powerpoint/2010/main" val="3208701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Big Data – Problem Partitioning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5344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Examples of data science tasks</a:t>
            </a:r>
          </a:p>
          <a:p>
            <a:r>
              <a:rPr lang="en-US" sz="2400" dirty="0" smtClean="0"/>
              <a:t>Find average of the 57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attribute</a:t>
            </a:r>
          </a:p>
          <a:p>
            <a:r>
              <a:rPr lang="en-US" sz="2400" dirty="0" smtClean="0"/>
              <a:t>Find 10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largest value in the 57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attribute</a:t>
            </a:r>
          </a:p>
          <a:p>
            <a:r>
              <a:rPr lang="en-US" sz="2400" dirty="0" smtClean="0"/>
              <a:t>Find median of the 57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attribute</a:t>
            </a:r>
          </a:p>
          <a:p>
            <a:r>
              <a:rPr lang="en-US" sz="2400" dirty="0" smtClean="0"/>
              <a:t>Plot a histogram of the 57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attribute</a:t>
            </a:r>
          </a:p>
          <a:p>
            <a:r>
              <a:rPr lang="en-US" sz="2400" dirty="0" smtClean="0"/>
              <a:t>Classify new example using k-nearest neighbor</a:t>
            </a:r>
          </a:p>
          <a:p>
            <a:r>
              <a:rPr lang="en-US" sz="2400" dirty="0" smtClean="0"/>
              <a:t>Perform k-means clustering</a:t>
            </a:r>
          </a:p>
          <a:p>
            <a:r>
              <a:rPr lang="en-US" sz="2400" dirty="0" smtClean="0"/>
              <a:t>Perform hierarchical clustering</a:t>
            </a:r>
          </a:p>
          <a:p>
            <a:r>
              <a:rPr lang="en-US" sz="2400" dirty="0" smtClean="0"/>
              <a:t>Train a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64636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22" y="2362200"/>
            <a:ext cx="4836399" cy="4343399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261056"/>
              </p:ext>
            </p:extLst>
          </p:nvPr>
        </p:nvGraphicFramePr>
        <p:xfrm>
          <a:off x="6400800" y="2711173"/>
          <a:ext cx="1946764" cy="3461027"/>
        </p:xfrm>
        <a:graphic>
          <a:graphicData uri="http://schemas.openxmlformats.org/drawingml/2006/table">
            <a:tbl>
              <a:tblPr/>
              <a:tblGrid>
                <a:gridCol w="1337164"/>
                <a:gridCol w="609600"/>
              </a:tblGrid>
              <a:tr h="621211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Name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(Symbol)</a:t>
                      </a:r>
                    </a:p>
                  </a:txBody>
                  <a:tcPr marL="88744" marR="88744" marT="44372" marB="44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D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Value</a:t>
                      </a:r>
                    </a:p>
                  </a:txBody>
                  <a:tcPr marL="88744" marR="88744" marT="44372" marB="44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DDFF"/>
                    </a:solidFill>
                  </a:tcPr>
                </a:tc>
              </a:tr>
              <a:tr h="354977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  <a:hlinkClick r:id="rId3" action="ppaction://hlinkfile" tooltip="Kilobyte"/>
                        </a:rPr>
                        <a:t>kilobyte</a:t>
                      </a:r>
                      <a:r>
                        <a:rPr lang="en-US" sz="1400" dirty="0">
                          <a:effectLst/>
                        </a:rPr>
                        <a:t> (</a:t>
                      </a:r>
                      <a:r>
                        <a:rPr lang="en-US" sz="1400" dirty="0" err="1">
                          <a:effectLst/>
                        </a:rPr>
                        <a:t>kB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88744" marR="88744" marT="44372" marB="44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10</a:t>
                      </a:r>
                      <a:r>
                        <a:rPr lang="en-US" sz="1400" baseline="30000" dirty="0">
                          <a:effectLst/>
                        </a:rPr>
                        <a:t>3</a:t>
                      </a:r>
                      <a:endParaRPr lang="en-US" sz="1400" dirty="0">
                        <a:effectLst/>
                      </a:endParaRPr>
                    </a:p>
                  </a:txBody>
                  <a:tcPr marL="88744" marR="88744" marT="44372" marB="44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4977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  <a:hlinkClick r:id="rId4" action="ppaction://hlinkfile" tooltip="Megabyte"/>
                        </a:rPr>
                        <a:t>megabyte</a:t>
                      </a:r>
                      <a:r>
                        <a:rPr lang="en-US" sz="1400" dirty="0">
                          <a:effectLst/>
                        </a:rPr>
                        <a:t> (MB)</a:t>
                      </a:r>
                    </a:p>
                  </a:txBody>
                  <a:tcPr marL="88744" marR="88744" marT="44372" marB="44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10</a:t>
                      </a:r>
                      <a:r>
                        <a:rPr lang="en-US" sz="1400" baseline="30000" dirty="0">
                          <a:effectLst/>
                        </a:rPr>
                        <a:t>6</a:t>
                      </a:r>
                      <a:endParaRPr lang="en-US" sz="1400" dirty="0">
                        <a:effectLst/>
                      </a:endParaRPr>
                    </a:p>
                  </a:txBody>
                  <a:tcPr marL="88744" marR="88744" marT="44372" marB="44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4977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  <a:hlinkClick r:id="rId5" action="ppaction://hlinkfile" tooltip="Gigabyte"/>
                        </a:rPr>
                        <a:t>gigabyte</a:t>
                      </a:r>
                      <a:r>
                        <a:rPr lang="en-US" sz="1400" dirty="0">
                          <a:effectLst/>
                        </a:rPr>
                        <a:t> (GB)</a:t>
                      </a:r>
                    </a:p>
                  </a:txBody>
                  <a:tcPr marL="88744" marR="88744" marT="44372" marB="44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10</a:t>
                      </a:r>
                      <a:r>
                        <a:rPr lang="en-US" sz="1400" baseline="30000" dirty="0">
                          <a:effectLst/>
                        </a:rPr>
                        <a:t>9</a:t>
                      </a:r>
                      <a:endParaRPr lang="en-US" sz="1400" dirty="0">
                        <a:effectLst/>
                      </a:endParaRPr>
                    </a:p>
                  </a:txBody>
                  <a:tcPr marL="88744" marR="88744" marT="44372" marB="44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4977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  <a:hlinkClick r:id="rId6" action="ppaction://hlinkfile" tooltip="Terabyte"/>
                        </a:rPr>
                        <a:t>terabyte</a:t>
                      </a:r>
                      <a:r>
                        <a:rPr lang="en-US" sz="1400" dirty="0">
                          <a:effectLst/>
                        </a:rPr>
                        <a:t> (TB)</a:t>
                      </a:r>
                    </a:p>
                  </a:txBody>
                  <a:tcPr marL="88744" marR="88744" marT="44372" marB="44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10</a:t>
                      </a:r>
                      <a:r>
                        <a:rPr lang="en-US" sz="1400" baseline="30000" dirty="0">
                          <a:effectLst/>
                        </a:rPr>
                        <a:t>12</a:t>
                      </a:r>
                      <a:endParaRPr lang="en-US" sz="1400" dirty="0">
                        <a:effectLst/>
                      </a:endParaRPr>
                    </a:p>
                  </a:txBody>
                  <a:tcPr marL="88744" marR="88744" marT="44372" marB="44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4977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  <a:hlinkClick r:id="rId7" action="ppaction://hlinkfile" tooltip="Petabyte"/>
                        </a:rPr>
                        <a:t>petabyte</a:t>
                      </a:r>
                      <a:r>
                        <a:rPr lang="en-US" sz="1400">
                          <a:effectLst/>
                        </a:rPr>
                        <a:t> (PB)</a:t>
                      </a:r>
                    </a:p>
                  </a:txBody>
                  <a:tcPr marL="88744" marR="88744" marT="44372" marB="44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10</a:t>
                      </a:r>
                      <a:r>
                        <a:rPr lang="en-US" sz="1400" baseline="30000" dirty="0">
                          <a:effectLst/>
                        </a:rPr>
                        <a:t>15</a:t>
                      </a:r>
                      <a:endParaRPr lang="en-US" sz="1400" dirty="0">
                        <a:effectLst/>
                      </a:endParaRPr>
                    </a:p>
                  </a:txBody>
                  <a:tcPr marL="88744" marR="88744" marT="44372" marB="44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497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err="1">
                          <a:solidFill>
                            <a:srgbClr val="0000FF"/>
                          </a:solidFill>
                          <a:effectLst/>
                        </a:rPr>
                        <a:t>exabyte</a:t>
                      </a:r>
                      <a:r>
                        <a:rPr lang="en-US" sz="1400" dirty="0">
                          <a:solidFill>
                            <a:srgbClr val="0000FF"/>
                          </a:solidFill>
                          <a:effectLst/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(EB)</a:t>
                      </a:r>
                    </a:p>
                  </a:txBody>
                  <a:tcPr marL="88744" marR="88744" marT="44372" marB="44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10</a:t>
                      </a:r>
                      <a:r>
                        <a:rPr lang="en-US" sz="1400" baseline="30000" dirty="0">
                          <a:effectLst/>
                        </a:rPr>
                        <a:t>18</a:t>
                      </a:r>
                      <a:endParaRPr lang="en-US" sz="1400" dirty="0">
                        <a:effectLst/>
                      </a:endParaRPr>
                    </a:p>
                  </a:txBody>
                  <a:tcPr marL="88744" marR="88744" marT="44372" marB="44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497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hlinkClick r:id="rId8" action="ppaction://hlinkfile" tooltip="Zettabyte"/>
                        </a:rPr>
                        <a:t>zettabyte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</a:rPr>
                        <a:t> (ZB)</a:t>
                      </a:r>
                    </a:p>
                  </a:txBody>
                  <a:tcPr marL="88744" marR="88744" marT="44372" marB="44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10</a:t>
                      </a:r>
                      <a:r>
                        <a:rPr lang="en-US" sz="1400" baseline="30000" dirty="0">
                          <a:effectLst/>
                        </a:rPr>
                        <a:t>21</a:t>
                      </a:r>
                      <a:endParaRPr lang="en-US" sz="1400" dirty="0">
                        <a:effectLst/>
                      </a:endParaRPr>
                    </a:p>
                  </a:txBody>
                  <a:tcPr marL="88744" marR="88744" marT="44372" marB="44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4977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  <a:hlinkClick r:id="rId9" action="ppaction://hlinkfile" tooltip="Yottabyte"/>
                        </a:rPr>
                        <a:t>yottabyte</a:t>
                      </a:r>
                      <a:r>
                        <a:rPr lang="en-US" sz="1400" dirty="0">
                          <a:effectLst/>
                        </a:rPr>
                        <a:t> (YB)</a:t>
                      </a:r>
                    </a:p>
                  </a:txBody>
                  <a:tcPr marL="88744" marR="88744" marT="44372" marB="44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10</a:t>
                      </a:r>
                      <a:r>
                        <a:rPr lang="en-US" sz="1400" baseline="30000" dirty="0">
                          <a:effectLst/>
                        </a:rPr>
                        <a:t>24</a:t>
                      </a:r>
                      <a:endParaRPr lang="en-US" sz="1400" dirty="0">
                        <a:effectLst/>
                      </a:endParaRPr>
                    </a:p>
                  </a:txBody>
                  <a:tcPr marL="88744" marR="88744" marT="44372" marB="44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28600" y="304800"/>
            <a:ext cx="8763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Big Data</a:t>
            </a:r>
            <a:endParaRPr lang="en-US" sz="2000" dirty="0"/>
          </a:p>
          <a:p>
            <a:pPr lvl="1">
              <a:buFont typeface="Arial" pitchFamily="34" charset="0"/>
              <a:buChar char="•"/>
            </a:pPr>
            <a:r>
              <a:rPr lang="en-US" sz="2000" dirty="0"/>
              <a:t>  </a:t>
            </a:r>
            <a:r>
              <a:rPr lang="en-US" sz="2400" dirty="0"/>
              <a:t>Physical world will be increasingly driven by computers and </a:t>
            </a:r>
            <a:r>
              <a:rPr lang="en-US" sz="2400" dirty="0" smtClean="0"/>
              <a:t>IT</a:t>
            </a:r>
            <a:endParaRPr lang="en-US" sz="2400" dirty="0"/>
          </a:p>
          <a:p>
            <a:pPr lvl="1">
              <a:buFont typeface="Arial" pitchFamily="34" charset="0"/>
              <a:buChar char="•"/>
            </a:pPr>
            <a:r>
              <a:rPr lang="en-US" sz="2400" dirty="0"/>
              <a:t>  Increased importance of virtual and augmented reality world</a:t>
            </a:r>
          </a:p>
        </p:txBody>
      </p:sp>
    </p:spTree>
    <p:extLst>
      <p:ext uri="{BB962C8B-B14F-4D97-AF65-F5344CB8AC3E}">
        <p14:creationId xmlns:p14="http://schemas.microsoft.com/office/powerpoint/2010/main" val="1365798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Science and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/>
              <a:t>Data </a:t>
            </a:r>
            <a:r>
              <a:rPr lang="en-US" dirty="0" smtClean="0"/>
              <a:t>science is about getting insights from </a:t>
            </a:r>
            <a:r>
              <a:rPr lang="en-US" b="1" dirty="0" smtClean="0"/>
              <a:t>big data</a:t>
            </a:r>
          </a:p>
          <a:p>
            <a:r>
              <a:rPr lang="en-US" dirty="0" smtClean="0"/>
              <a:t>Steps:</a:t>
            </a:r>
          </a:p>
          <a:p>
            <a:pPr lvl="1"/>
            <a:r>
              <a:rPr lang="en-US" dirty="0" smtClean="0"/>
              <a:t>collecting</a:t>
            </a:r>
          </a:p>
          <a:p>
            <a:pPr lvl="1"/>
            <a:r>
              <a:rPr lang="en-US" dirty="0" smtClean="0"/>
              <a:t>processing 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escriptive and predictive analytics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ommunicating insights </a:t>
            </a:r>
            <a:r>
              <a:rPr lang="en-US" dirty="0"/>
              <a:t>to </a:t>
            </a:r>
            <a:r>
              <a:rPr lang="en-US" dirty="0" smtClean="0"/>
              <a:t>others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953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2362200" y="3210580"/>
            <a:ext cx="2362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8600" indent="-228600" algn="l" rtl="0">
              <a:spcBef>
                <a:spcPct val="50000"/>
              </a:spcBef>
              <a:buFontTx/>
              <a:buChar char="•"/>
            </a:pPr>
            <a:r>
              <a:rPr lang="en-US" sz="1400" dirty="0" smtClean="0"/>
              <a:t>Sky </a:t>
            </a:r>
            <a:r>
              <a:rPr lang="en-US" sz="1400" dirty="0"/>
              <a:t>surveys</a:t>
            </a:r>
          </a:p>
          <a:p>
            <a:pPr marL="228600" indent="-228600" algn="l" rtl="0">
              <a:buFontTx/>
              <a:buChar char="•"/>
            </a:pPr>
            <a:r>
              <a:rPr lang="en-US" sz="1400" dirty="0"/>
              <a:t>120 </a:t>
            </a:r>
            <a:r>
              <a:rPr lang="en-US" sz="1400" dirty="0" smtClean="0"/>
              <a:t>GB/week, 6.5 TB/year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743200" y="11430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Astronomy</a:t>
            </a:r>
            <a:endParaRPr lang="en-US" b="1" dirty="0"/>
          </a:p>
        </p:txBody>
      </p:sp>
      <p:pic>
        <p:nvPicPr>
          <p:cNvPr id="10" name="Picture 6" descr="genom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4495800"/>
            <a:ext cx="1920240" cy="1371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76200" y="40386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Genomics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1524000"/>
            <a:ext cx="2169961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152401" y="1143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Remote Sensing</a:t>
            </a:r>
            <a:endParaRPr lang="en-US" b="1" dirty="0"/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228601" y="3276600"/>
            <a:ext cx="1981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8600" indent="-228600" algn="l" rtl="0">
              <a:spcBef>
                <a:spcPct val="50000"/>
              </a:spcBef>
              <a:buFontTx/>
              <a:buChar char="•"/>
            </a:pPr>
            <a:r>
              <a:rPr lang="en-US" sz="1400" dirty="0" smtClean="0"/>
              <a:t>Air, Land, Ocean</a:t>
            </a:r>
            <a:endParaRPr lang="en-US" sz="1400" dirty="0"/>
          </a:p>
          <a:p>
            <a:pPr marL="228600" indent="-228600" algn="l" rtl="0">
              <a:buFontTx/>
              <a:buChar char="•"/>
            </a:pPr>
            <a:r>
              <a:rPr lang="en-US" sz="1400" dirty="0" smtClean="0"/>
              <a:t>100s GBs /day </a:t>
            </a:r>
            <a:endParaRPr lang="en-US" sz="1400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14600" y="4343400"/>
            <a:ext cx="2362200" cy="1709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38400" y="1524000"/>
            <a:ext cx="2150532" cy="167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5"/>
          <p:cNvSpPr txBox="1"/>
          <p:nvPr/>
        </p:nvSpPr>
        <p:spPr>
          <a:xfrm>
            <a:off x="2590800" y="40386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Drug Discovery</a:t>
            </a:r>
          </a:p>
        </p:txBody>
      </p:sp>
      <p:sp>
        <p:nvSpPr>
          <p:cNvPr id="27" name="Text Box 6"/>
          <p:cNvSpPr txBox="1">
            <a:spLocks noChangeArrowheads="1"/>
          </p:cNvSpPr>
          <p:nvPr/>
        </p:nvSpPr>
        <p:spPr bwMode="auto">
          <a:xfrm>
            <a:off x="2514600" y="6096000"/>
            <a:ext cx="2362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8600" indent="-228600" algn="l" rtl="0">
              <a:spcBef>
                <a:spcPct val="50000"/>
              </a:spcBef>
              <a:buFontTx/>
              <a:buChar char="•"/>
            </a:pPr>
            <a:r>
              <a:rPr lang="en-US" sz="1400" dirty="0" smtClean="0"/>
              <a:t>2M of compounds</a:t>
            </a:r>
          </a:p>
          <a:p>
            <a:pPr marL="228600" indent="-228600" algn="l" rtl="0">
              <a:buFontTx/>
              <a:buChar char="•"/>
            </a:pPr>
            <a:r>
              <a:rPr lang="en-US" sz="1400" dirty="0" smtClean="0"/>
              <a:t>&gt; 100M interactions</a:t>
            </a:r>
            <a:endParaRPr lang="en-US" sz="1400" dirty="0"/>
          </a:p>
        </p:txBody>
      </p:sp>
      <p:sp>
        <p:nvSpPr>
          <p:cNvPr id="28" name="Text Box 6"/>
          <p:cNvSpPr txBox="1">
            <a:spLocks noChangeArrowheads="1"/>
          </p:cNvSpPr>
          <p:nvPr/>
        </p:nvSpPr>
        <p:spPr bwMode="auto">
          <a:xfrm>
            <a:off x="0" y="5943600"/>
            <a:ext cx="2362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8600" indent="-228600" algn="l" rtl="0">
              <a:spcBef>
                <a:spcPct val="50000"/>
              </a:spcBef>
              <a:buFontTx/>
              <a:buChar char="•"/>
            </a:pPr>
            <a:r>
              <a:rPr lang="en-US" sz="1400" dirty="0" smtClean="0"/>
              <a:t>25K genes, 3B base pairs</a:t>
            </a:r>
          </a:p>
          <a:p>
            <a:pPr marL="228600" indent="-228600" algn="l" rtl="0">
              <a:buFontTx/>
              <a:buChar char="•"/>
            </a:pPr>
            <a:r>
              <a:rPr lang="en-US" sz="1400" dirty="0" smtClean="0"/>
              <a:t>8B humans</a:t>
            </a:r>
          </a:p>
          <a:p>
            <a:pPr marL="228600" indent="-228600" algn="l" rtl="0">
              <a:buFontTx/>
              <a:buChar char="•"/>
            </a:pPr>
            <a:r>
              <a:rPr lang="en-US" sz="1400" dirty="0" smtClean="0"/>
              <a:t>thousands of organisms</a:t>
            </a:r>
            <a:endParaRPr lang="en-US" sz="1400" dirty="0"/>
          </a:p>
        </p:txBody>
      </p:sp>
      <p:pic>
        <p:nvPicPr>
          <p:cNvPr id="29" name="Picture 2" descr="http://unterbahn.com/wp-content/uploads/2009/11/nasa-iphone-sensor-20091113-314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00800" y="2133600"/>
            <a:ext cx="1722731" cy="2743200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6172200" y="14478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Participatory Sensing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77000" y="4876800"/>
            <a:ext cx="2178996" cy="1631303"/>
          </a:xfrm>
          <a:prstGeom prst="rect">
            <a:avLst/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562600" y="3048000"/>
            <a:ext cx="105725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924800" y="1828800"/>
            <a:ext cx="1219200" cy="1832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Big Data is Everywhere – </a:t>
            </a:r>
            <a:r>
              <a:rPr lang="en-US" sz="3600" dirty="0" smtClean="0">
                <a:solidFill>
                  <a:srgbClr val="C00000"/>
                </a:solidFill>
              </a:rPr>
              <a:t>Science</a:t>
            </a:r>
            <a:endParaRPr lang="en-US" sz="36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3352800" y="6356350"/>
            <a:ext cx="2895600" cy="365125"/>
          </a:xfrm>
        </p:spPr>
        <p:txBody>
          <a:bodyPr/>
          <a:lstStyle/>
          <a:p>
            <a:fld id="{983E910F-1782-4847-B3FE-036514C76FD1}" type="slidenum">
              <a:rPr lang="he-IL"/>
              <a:pPr/>
              <a:t>5</a:t>
            </a:fld>
            <a:endParaRPr lang="en-US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81000" y="4133850"/>
            <a:ext cx="22098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8600" indent="-228600" algn="l" rtl="0"/>
            <a:r>
              <a:rPr lang="en-US" sz="1400" dirty="0" smtClean="0"/>
              <a:t>Typical </a:t>
            </a:r>
            <a:r>
              <a:rPr lang="en-US" sz="1400" dirty="0"/>
              <a:t>router:</a:t>
            </a:r>
          </a:p>
          <a:p>
            <a:pPr marL="228600" indent="-228600" algn="l" rtl="0">
              <a:buFontTx/>
              <a:buChar char="•"/>
            </a:pPr>
            <a:r>
              <a:rPr lang="en-US" sz="1400" dirty="0"/>
              <a:t>42 bytes/second	</a:t>
            </a:r>
          </a:p>
          <a:p>
            <a:pPr marL="228600" indent="-228600" algn="l" rtl="0">
              <a:buFontTx/>
              <a:buChar char="•"/>
            </a:pPr>
            <a:r>
              <a:rPr lang="en-US" sz="1400" dirty="0"/>
              <a:t>3.5 </a:t>
            </a:r>
            <a:r>
              <a:rPr lang="en-US" sz="1400" dirty="0" smtClean="0"/>
              <a:t>Gigabytes/day</a:t>
            </a:r>
            <a:endParaRPr lang="en-US" sz="1400" dirty="0"/>
          </a:p>
        </p:txBody>
      </p:sp>
      <p:pic>
        <p:nvPicPr>
          <p:cNvPr id="4" name="Picture 5" descr="traffi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0999" y="2076450"/>
            <a:ext cx="2301091" cy="20574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57200" y="169545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Internet Traffic</a:t>
            </a:r>
            <a:endParaRPr lang="en-US" b="1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352800" y="3067050"/>
            <a:ext cx="1981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8600" indent="-228600" algn="l" rtl="0">
              <a:buFontTx/>
              <a:buChar char="•"/>
            </a:pPr>
            <a:r>
              <a:rPr lang="en-US" sz="1400" dirty="0"/>
              <a:t>8 Billion </a:t>
            </a:r>
            <a:r>
              <a:rPr lang="en-US" sz="1400" dirty="0" smtClean="0"/>
              <a:t>pages</a:t>
            </a:r>
            <a:endParaRPr lang="en-US" sz="1400" dirty="0"/>
          </a:p>
          <a:p>
            <a:pPr marL="228600" indent="-228600" algn="l" rtl="0">
              <a:buFontTx/>
              <a:buChar char="•"/>
            </a:pPr>
            <a:r>
              <a:rPr lang="en-US" sz="1400" dirty="0"/>
              <a:t>10kB/Page</a:t>
            </a:r>
          </a:p>
          <a:p>
            <a:pPr marL="228600" indent="-228600" algn="l" rtl="0">
              <a:buFontTx/>
              <a:buChar char="•"/>
            </a:pPr>
            <a:r>
              <a:rPr lang="en-US" sz="1400" dirty="0"/>
              <a:t>8 </a:t>
            </a:r>
            <a:r>
              <a:rPr lang="en-US" sz="1400" dirty="0" smtClean="0"/>
              <a:t>TB </a:t>
            </a:r>
            <a:r>
              <a:rPr lang="en-US" sz="1400" dirty="0"/>
              <a:t>of indexed </a:t>
            </a:r>
            <a:r>
              <a:rPr lang="en-US" sz="1400" dirty="0" smtClean="0"/>
              <a:t>text</a:t>
            </a:r>
            <a:endParaRPr lang="en-US" sz="1400" dirty="0"/>
          </a:p>
        </p:txBody>
      </p:sp>
      <p:pic>
        <p:nvPicPr>
          <p:cNvPr id="7" name="Picture 6" descr="goog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2152650"/>
            <a:ext cx="2102369" cy="8382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276600" y="169545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Web</a:t>
            </a:r>
            <a:endParaRPr lang="en-US" b="1" dirty="0"/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2076450"/>
            <a:ext cx="2895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6324600" y="154305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Social Networks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429000" y="413385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Mobile Apps</a:t>
            </a:r>
            <a:endParaRPr lang="en-US" b="1" dirty="0"/>
          </a:p>
        </p:txBody>
      </p:sp>
      <p:sp>
        <p:nvSpPr>
          <p:cNvPr id="14" name="Title 34"/>
          <p:cNvSpPr txBox="1">
            <a:spLocks/>
          </p:cNvSpPr>
          <p:nvPr/>
        </p:nvSpPr>
        <p:spPr>
          <a:xfrm>
            <a:off x="457200" y="228600"/>
            <a:ext cx="8229600" cy="9144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BIG DATA is Everywhere – 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Web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71800" y="4514850"/>
            <a:ext cx="276225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VsBigDat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419100"/>
            <a:ext cx="8241792" cy="601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33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70881F-041A-4170-8CEC-060159838CAB}" type="slidenum">
              <a:rPr lang="he-IL"/>
              <a:pPr/>
              <a:t>7</a:t>
            </a:fld>
            <a:endParaRPr lang="en-US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9525"/>
            <a:ext cx="8229600" cy="1371600"/>
          </a:xfrm>
        </p:spPr>
        <p:txBody>
          <a:bodyPr>
            <a:normAutofit/>
          </a:bodyPr>
          <a:lstStyle/>
          <a:p>
            <a:pPr rtl="0"/>
            <a:r>
              <a:rPr lang="en-US" sz="3600" dirty="0" smtClean="0"/>
              <a:t>Big </a:t>
            </a:r>
            <a:r>
              <a:rPr lang="en-US" sz="3600" dirty="0" smtClean="0"/>
              <a:t>Data and </a:t>
            </a:r>
            <a:r>
              <a:rPr lang="en-US" sz="3600" dirty="0" smtClean="0"/>
              <a:t>Data </a:t>
            </a:r>
            <a:r>
              <a:rPr lang="en-US" sz="3600" dirty="0" smtClean="0"/>
              <a:t>Science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>
                <a:solidFill>
                  <a:srgbClr val="C00000"/>
                </a:solidFill>
              </a:rPr>
              <a:t>Specific </a:t>
            </a:r>
            <a:r>
              <a:rPr lang="en-US" sz="3600" dirty="0" smtClean="0">
                <a:solidFill>
                  <a:srgbClr val="C00000"/>
                </a:solidFill>
              </a:rPr>
              <a:t>Challenges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458200" cy="4648200"/>
          </a:xfrm>
        </p:spPr>
        <p:txBody>
          <a:bodyPr>
            <a:noAutofit/>
          </a:bodyPr>
          <a:lstStyle/>
          <a:p>
            <a:r>
              <a:rPr lang="en-US" sz="2800" dirty="0"/>
              <a:t>Data management, collection and </a:t>
            </a:r>
            <a:r>
              <a:rPr lang="en-US" sz="2800" dirty="0" smtClean="0"/>
              <a:t>storage</a:t>
            </a:r>
          </a:p>
          <a:p>
            <a:pPr lvl="1"/>
            <a:r>
              <a:rPr lang="en-US" sz="2000" dirty="0" smtClean="0"/>
              <a:t>New </a:t>
            </a:r>
            <a:r>
              <a:rPr lang="en-US" sz="2000" dirty="0"/>
              <a:t>data storage, I/O, architectures</a:t>
            </a:r>
          </a:p>
          <a:p>
            <a:pPr lvl="1"/>
            <a:r>
              <a:rPr lang="en-US" sz="2000" dirty="0" smtClean="0"/>
              <a:t>Efficient </a:t>
            </a:r>
            <a:r>
              <a:rPr lang="en-US" sz="2000" dirty="0"/>
              <a:t>archiving, storing, indexing, retrieving, and recovery</a:t>
            </a:r>
          </a:p>
          <a:p>
            <a:pPr lvl="1"/>
            <a:r>
              <a:rPr lang="en-US" sz="2000" dirty="0" smtClean="0"/>
              <a:t>Privacy and security</a:t>
            </a:r>
            <a:endParaRPr lang="en-US" sz="2000" dirty="0"/>
          </a:p>
          <a:p>
            <a:pPr lvl="1"/>
            <a:r>
              <a:rPr lang="en-US" sz="2000" dirty="0" smtClean="0"/>
              <a:t>Languages</a:t>
            </a:r>
            <a:r>
              <a:rPr lang="en-US" sz="2000" dirty="0"/>
              <a:t>, tools, methodologies and </a:t>
            </a:r>
            <a:r>
              <a:rPr lang="en-US" sz="2000" dirty="0" smtClean="0"/>
              <a:t>programming environments</a:t>
            </a:r>
          </a:p>
          <a:p>
            <a:r>
              <a:rPr lang="en-US" sz="2800" dirty="0"/>
              <a:t>Data </a:t>
            </a:r>
            <a:r>
              <a:rPr lang="en-US" sz="2800" dirty="0" smtClean="0"/>
              <a:t>Analytics</a:t>
            </a:r>
          </a:p>
          <a:p>
            <a:pPr lvl="1"/>
            <a:r>
              <a:rPr lang="en-US" sz="2000" dirty="0"/>
              <a:t>Data analytics under processing, memory, storage, </a:t>
            </a:r>
            <a:r>
              <a:rPr lang="en-US" sz="2000" dirty="0" smtClean="0"/>
              <a:t>energy </a:t>
            </a:r>
            <a:r>
              <a:rPr lang="en-US" sz="2000" dirty="0"/>
              <a:t>constraints </a:t>
            </a:r>
            <a:endParaRPr lang="en-US" sz="2000" dirty="0" smtClean="0"/>
          </a:p>
          <a:p>
            <a:pPr lvl="1"/>
            <a:r>
              <a:rPr lang="en-US" sz="2000" dirty="0" smtClean="0"/>
              <a:t>Scalable </a:t>
            </a:r>
            <a:r>
              <a:rPr lang="en-US" sz="2000" dirty="0"/>
              <a:t>and interactive data visualization</a:t>
            </a:r>
          </a:p>
          <a:p>
            <a:pPr lvl="1"/>
            <a:r>
              <a:rPr lang="en-US" sz="2000" dirty="0" smtClean="0"/>
              <a:t>Extraction </a:t>
            </a:r>
            <a:r>
              <a:rPr lang="en-US" sz="2000" dirty="0"/>
              <a:t>and integration of knowledge from massive, </a:t>
            </a:r>
            <a:r>
              <a:rPr lang="en-US" sz="2000" dirty="0" smtClean="0"/>
              <a:t>complex, multi-modal</a:t>
            </a:r>
            <a:r>
              <a:rPr lang="en-US" sz="2000" dirty="0"/>
              <a:t>, or dynamic </a:t>
            </a:r>
            <a:r>
              <a:rPr lang="en-US" sz="2000" dirty="0" smtClean="0"/>
              <a:t>data</a:t>
            </a:r>
          </a:p>
          <a:p>
            <a:pPr lvl="1"/>
            <a:r>
              <a:rPr lang="en-US" sz="2000" dirty="0"/>
              <a:t>New algorithms, languages, data structures for data </a:t>
            </a:r>
            <a:r>
              <a:rPr lang="en-US" sz="2000" dirty="0" smtClean="0"/>
              <a:t>analytics</a:t>
            </a:r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9094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27683"/>
            <a:ext cx="3733799" cy="2489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4247083"/>
            <a:ext cx="3733800" cy="20013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163" y="3810000"/>
            <a:ext cx="3970437" cy="28956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0"/>
            <a:ext cx="6858000" cy="6096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Big Data: Data Centers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901" y="609600"/>
            <a:ext cx="477349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06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dirty="0" smtClean="0">
                <a:ea typeface="+mj-ea"/>
              </a:rPr>
              <a:t>Big Data: Under the hood (example)</a:t>
            </a:r>
            <a:endParaRPr lang="en-US" cap="all" dirty="0">
              <a:ea typeface="+mj-ea"/>
            </a:endParaRPr>
          </a:p>
        </p:txBody>
      </p:sp>
      <p:sp>
        <p:nvSpPr>
          <p:cNvPr id="34" name="Rectangle 2"/>
          <p:cNvSpPr txBox="1">
            <a:spLocks noChangeArrowheads="1"/>
          </p:cNvSpPr>
          <p:nvPr/>
        </p:nvSpPr>
        <p:spPr bwMode="white">
          <a:xfrm>
            <a:off x="533400" y="3475037"/>
            <a:ext cx="78486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CA" sz="2400" kern="0" dirty="0" smtClean="0">
                <a:latin typeface="+mj-lt"/>
                <a:ea typeface="+mj-ea"/>
                <a:cs typeface="+mj-cs"/>
              </a:rPr>
              <a:t>Time and Cost </a:t>
            </a:r>
            <a:r>
              <a:rPr lang="en-CA" sz="2400" kern="0" dirty="0">
                <a:latin typeface="+mj-lt"/>
                <a:ea typeface="+mj-ea"/>
                <a:cs typeface="+mj-cs"/>
              </a:rPr>
              <a:t>of processing 1 </a:t>
            </a:r>
            <a:r>
              <a:rPr lang="en-CA" sz="2400" kern="0" dirty="0" smtClean="0">
                <a:latin typeface="+mj-lt"/>
                <a:ea typeface="+mj-ea"/>
                <a:cs typeface="+mj-cs"/>
              </a:rPr>
              <a:t>PB with 1,000 PCs (nodes)?</a:t>
            </a:r>
            <a:endParaRPr lang="en-CA" sz="2400" kern="0" dirty="0">
              <a:latin typeface="+mj-lt"/>
              <a:ea typeface="+mj-ea"/>
              <a:cs typeface="+mj-cs"/>
            </a:endParaRPr>
          </a:p>
        </p:txBody>
      </p:sp>
      <p:sp>
        <p:nvSpPr>
          <p:cNvPr id="11269" name="Rectangle 1"/>
          <p:cNvSpPr>
            <a:spLocks noChangeArrowheads="1"/>
          </p:cNvSpPr>
          <p:nvPr/>
        </p:nvSpPr>
        <p:spPr bwMode="auto">
          <a:xfrm>
            <a:off x="838200" y="1600200"/>
            <a:ext cx="6172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dirty="0"/>
              <a:t>1 PB = 10</a:t>
            </a:r>
            <a:r>
              <a:rPr lang="en-US" baseline="30000" dirty="0"/>
              <a:t>15</a:t>
            </a:r>
            <a:r>
              <a:rPr lang="en-US" dirty="0"/>
              <a:t> B = 1 million </a:t>
            </a:r>
            <a:r>
              <a:rPr lang="en-US" dirty="0" smtClean="0"/>
              <a:t>Gigabytes </a:t>
            </a:r>
            <a:r>
              <a:rPr lang="en-US" dirty="0"/>
              <a:t>= 1 thousand </a:t>
            </a:r>
            <a:r>
              <a:rPr lang="en-US" dirty="0" smtClean="0"/>
              <a:t>Terabytes</a:t>
            </a:r>
            <a:endParaRPr lang="en-US" dirty="0"/>
          </a:p>
        </p:txBody>
      </p:sp>
      <p:sp>
        <p:nvSpPr>
          <p:cNvPr id="11270" name="Rectangle 34"/>
          <p:cNvSpPr>
            <a:spLocks noChangeArrowheads="1"/>
          </p:cNvSpPr>
          <p:nvPr/>
        </p:nvSpPr>
        <p:spPr bwMode="auto">
          <a:xfrm>
            <a:off x="838200" y="4001869"/>
            <a:ext cx="6629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18 hours!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1,000 </a:t>
            </a:r>
            <a:r>
              <a:rPr lang="en-US" dirty="0"/>
              <a:t>* </a:t>
            </a:r>
            <a:r>
              <a:rPr lang="en-US" dirty="0" smtClean="0"/>
              <a:t>18 </a:t>
            </a:r>
            <a:r>
              <a:rPr lang="en-US" dirty="0"/>
              <a:t>* 0.34$ = </a:t>
            </a:r>
            <a:r>
              <a:rPr lang="en-US" dirty="0" smtClean="0"/>
              <a:t>6,120</a:t>
            </a:r>
            <a:r>
              <a:rPr lang="en-US" dirty="0"/>
              <a:t>$  for single </a:t>
            </a:r>
            <a:r>
              <a:rPr lang="en-US" dirty="0" smtClean="0"/>
              <a:t>read!</a:t>
            </a:r>
            <a:endParaRPr lang="en-US" dirty="0"/>
          </a:p>
        </p:txBody>
      </p:sp>
      <p:pic>
        <p:nvPicPr>
          <p:cNvPr id="1127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025" y="4238625"/>
            <a:ext cx="3228975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white">
          <a:xfrm>
            <a:off x="533400" y="990600"/>
            <a:ext cx="78486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CA" sz="2400" kern="0" dirty="0" smtClean="0">
                <a:latin typeface="+mj-lt"/>
                <a:ea typeface="+mj-ea"/>
                <a:cs typeface="+mj-cs"/>
              </a:rPr>
              <a:t>Time for processing </a:t>
            </a:r>
            <a:r>
              <a:rPr lang="en-CA" sz="2400" kern="0" dirty="0">
                <a:latin typeface="+mj-lt"/>
                <a:ea typeface="+mj-ea"/>
                <a:cs typeface="+mj-cs"/>
              </a:rPr>
              <a:t>1 Petabyte of data with </a:t>
            </a:r>
            <a:r>
              <a:rPr lang="en-CA" sz="2400" kern="0" dirty="0" smtClean="0">
                <a:latin typeface="+mj-lt"/>
                <a:ea typeface="+mj-ea"/>
                <a:cs typeface="+mj-cs"/>
              </a:rPr>
              <a:t>a PC?</a:t>
            </a:r>
            <a:endParaRPr lang="en-CA" sz="2400" kern="0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Rectangle 34"/>
          <p:cNvSpPr>
            <a:spLocks noChangeArrowheads="1"/>
          </p:cNvSpPr>
          <p:nvPr/>
        </p:nvSpPr>
        <p:spPr bwMode="auto">
          <a:xfrm>
            <a:off x="838200" y="1981200"/>
            <a:ext cx="8001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18 </a:t>
            </a:r>
            <a:r>
              <a:rPr lang="en-US" dirty="0"/>
              <a:t>hours </a:t>
            </a:r>
            <a:r>
              <a:rPr lang="en-US" dirty="0" smtClean="0"/>
              <a:t>to read 1 TB </a:t>
            </a:r>
            <a:r>
              <a:rPr lang="en-US" dirty="0"/>
              <a:t>at rate of 15MB/</a:t>
            </a:r>
            <a:r>
              <a:rPr lang="en-US" dirty="0" smtClean="0"/>
              <a:t>S (15</a:t>
            </a:r>
            <a:r>
              <a:rPr lang="en-US" dirty="0"/>
              <a:t>*60*60</a:t>
            </a:r>
            <a:r>
              <a:rPr lang="en-US" dirty="0" smtClean="0"/>
              <a:t>*18 </a:t>
            </a:r>
            <a:r>
              <a:rPr lang="en-US" dirty="0"/>
              <a:t>= </a:t>
            </a:r>
            <a:r>
              <a:rPr lang="en-US" dirty="0" smtClean="0"/>
              <a:t>972,000 MB </a:t>
            </a:r>
            <a:r>
              <a:rPr lang="en-US" dirty="0"/>
              <a:t>~ </a:t>
            </a:r>
            <a:r>
              <a:rPr lang="en-US" dirty="0" smtClean="0"/>
              <a:t>1 TB)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750 days to read 1 PB</a:t>
            </a:r>
            <a:endParaRPr lang="en-US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white">
          <a:xfrm>
            <a:off x="533400" y="2819400"/>
            <a:ext cx="78486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CA" sz="2400" kern="0" dirty="0" smtClean="0">
                <a:latin typeface="+mj-lt"/>
                <a:ea typeface="+mj-ea"/>
                <a:cs typeface="+mj-cs"/>
              </a:rPr>
              <a:t>Solution: use multiple PCs in parallel!</a:t>
            </a:r>
            <a:endParaRPr lang="en-CA" sz="2400" kern="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78496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765</Words>
  <Application>Microsoft Macintosh PowerPoint</Application>
  <PresentationFormat>On-screen Show (4:3)</PresentationFormat>
  <Paragraphs>114</Paragraphs>
  <Slides>12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Data Science and Big Data</vt:lpstr>
      <vt:lpstr>Big Data is Everywhere – Science</vt:lpstr>
      <vt:lpstr>PowerPoint Presentation</vt:lpstr>
      <vt:lpstr>PowerPoint Presentation</vt:lpstr>
      <vt:lpstr>Big Data and Data Science  Specific Challenges</vt:lpstr>
      <vt:lpstr>PowerPoint Presentation</vt:lpstr>
      <vt:lpstr>Big Data: Under the hood (example)</vt:lpstr>
      <vt:lpstr>Big Data – Problem Partitioning</vt:lpstr>
      <vt:lpstr>Big Data – Problem Partitioning</vt:lpstr>
      <vt:lpstr>Big Data – Problem Partitioning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 Data Sets Examples, Challenges, and Models</dc:title>
  <dc:creator>vucetic</dc:creator>
  <cp:lastModifiedBy>Slobodan Vucetic</cp:lastModifiedBy>
  <cp:revision>63</cp:revision>
  <dcterms:created xsi:type="dcterms:W3CDTF">2006-08-16T00:00:00Z</dcterms:created>
  <dcterms:modified xsi:type="dcterms:W3CDTF">2020-04-09T06:13:11Z</dcterms:modified>
</cp:coreProperties>
</file>